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5" r:id="rId4"/>
    <p:sldId id="266" r:id="rId5"/>
    <p:sldId id="260" r:id="rId6"/>
    <p:sldId id="267" r:id="rId7"/>
    <p:sldId id="269" r:id="rId8"/>
    <p:sldId id="268" r:id="rId9"/>
    <p:sldId id="270" r:id="rId10"/>
    <p:sldId id="26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71" r:id="rId24"/>
    <p:sldId id="286" r:id="rId25"/>
    <p:sldId id="273" r:id="rId26"/>
    <p:sldId id="287" r:id="rId27"/>
    <p:sldId id="288" r:id="rId28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15FFA-85C7-46B8-AEDE-A39EBB42795B}" v="1" dt="2024-01-22T22:40:52.639"/>
    <p1510:client id="{A189EB34-EA1E-420D-AAD3-DEC860A9BD21}" v="36" dt="2024-01-22T21:15:15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75" autoAdjust="0"/>
  </p:normalViewPr>
  <p:slideViewPr>
    <p:cSldViewPr snapToObjects="1">
      <p:cViewPr varScale="1">
        <p:scale>
          <a:sx n="82" d="100"/>
          <a:sy n="82" d="100"/>
        </p:scale>
        <p:origin x="15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Ferenc" userId="3cb0ab4c35872337" providerId="LiveId" clId="{5DB15FFA-85C7-46B8-AEDE-A39EBB42795B}"/>
    <pc:docChg chg="undo redo custSel delSld modSld">
      <pc:chgData name="Filip Ferenc" userId="3cb0ab4c35872337" providerId="LiveId" clId="{5DB15FFA-85C7-46B8-AEDE-A39EBB42795B}" dt="2024-01-22T22:40:54.673" v="36" actId="47"/>
      <pc:docMkLst>
        <pc:docMk/>
      </pc:docMkLst>
      <pc:sldChg chg="modSp mod">
        <pc:chgData name="Filip Ferenc" userId="3cb0ab4c35872337" providerId="LiveId" clId="{5DB15FFA-85C7-46B8-AEDE-A39EBB42795B}" dt="2024-01-22T22:29:33.149" v="9" actId="1076"/>
        <pc:sldMkLst>
          <pc:docMk/>
          <pc:sldMk cId="0" sldId="263"/>
        </pc:sldMkLst>
        <pc:picChg chg="mod">
          <ac:chgData name="Filip Ferenc" userId="3cb0ab4c35872337" providerId="LiveId" clId="{5DB15FFA-85C7-46B8-AEDE-A39EBB42795B}" dt="2024-01-22T22:29:33.149" v="9" actId="1076"/>
          <ac:picMkLst>
            <pc:docMk/>
            <pc:sldMk cId="0" sldId="263"/>
            <ac:picMk id="13" creationId="{49935CDD-4592-BB6D-3F95-F6EE84C1E6BA}"/>
          </ac:picMkLst>
        </pc:picChg>
        <pc:picChg chg="mod">
          <ac:chgData name="Filip Ferenc" userId="3cb0ab4c35872337" providerId="LiveId" clId="{5DB15FFA-85C7-46B8-AEDE-A39EBB42795B}" dt="2024-01-22T22:29:30.104" v="7" actId="1076"/>
          <ac:picMkLst>
            <pc:docMk/>
            <pc:sldMk cId="0" sldId="263"/>
            <ac:picMk id="15" creationId="{9CD57650-D040-DEEC-1E80-DEE10B7B97CF}"/>
          </ac:picMkLst>
        </pc:picChg>
      </pc:sldChg>
      <pc:sldChg chg="addSp delSp modSp del">
        <pc:chgData name="Filip Ferenc" userId="3cb0ab4c35872337" providerId="LiveId" clId="{5DB15FFA-85C7-46B8-AEDE-A39EBB42795B}" dt="2024-01-22T22:40:54.673" v="36" actId="47"/>
        <pc:sldMkLst>
          <pc:docMk/>
          <pc:sldMk cId="3610594864" sldId="272"/>
        </pc:sldMkLst>
        <pc:spChg chg="add mod">
          <ac:chgData name="Filip Ferenc" userId="3cb0ab4c35872337" providerId="LiveId" clId="{5DB15FFA-85C7-46B8-AEDE-A39EBB42795B}" dt="2024-01-22T22:40:52.639" v="35" actId="478"/>
          <ac:spMkLst>
            <pc:docMk/>
            <pc:sldMk cId="3610594864" sldId="272"/>
            <ac:spMk id="2" creationId="{5AD94685-4B04-6A0A-B72A-B1971D209834}"/>
          </ac:spMkLst>
        </pc:spChg>
        <pc:picChg chg="del">
          <ac:chgData name="Filip Ferenc" userId="3cb0ab4c35872337" providerId="LiveId" clId="{5DB15FFA-85C7-46B8-AEDE-A39EBB42795B}" dt="2024-01-22T22:40:52.639" v="35" actId="478"/>
          <ac:picMkLst>
            <pc:docMk/>
            <pc:sldMk cId="3610594864" sldId="272"/>
            <ac:picMk id="6" creationId="{1098BCF4-B662-4C7A-0F64-1319C7CF7D68}"/>
          </ac:picMkLst>
        </pc:picChg>
      </pc:sldChg>
      <pc:sldChg chg="modSp mod">
        <pc:chgData name="Filip Ferenc" userId="3cb0ab4c35872337" providerId="LiveId" clId="{5DB15FFA-85C7-46B8-AEDE-A39EBB42795B}" dt="2024-01-22T22:40:28.722" v="34" actId="20577"/>
        <pc:sldMkLst>
          <pc:docMk/>
          <pc:sldMk cId="2076693987" sldId="286"/>
        </pc:sldMkLst>
        <pc:spChg chg="mod">
          <ac:chgData name="Filip Ferenc" userId="3cb0ab4c35872337" providerId="LiveId" clId="{5DB15FFA-85C7-46B8-AEDE-A39EBB42795B}" dt="2024-01-22T22:40:28.722" v="34" actId="20577"/>
          <ac:spMkLst>
            <pc:docMk/>
            <pc:sldMk cId="2076693987" sldId="286"/>
            <ac:spMk id="2" creationId="{835522E9-3BF6-4036-8AB4-E6BDA2007B0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47ADCAB-D610-31AB-5356-C38D6895AA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248AC68-B72E-117F-4C13-6D083CC8C8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B3E53A2-E626-4DE2-8F0B-7A80D854DCF9}" type="datetimeFigureOut">
              <a:rPr lang="pl-PL"/>
              <a:pPr>
                <a:defRPr/>
              </a:pPr>
              <a:t>22.01.2024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FFA38A4-57A9-4618-6D51-286DB34DD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FE0D677-7225-8A46-9D6A-56A7EC2CF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65B53C7-4BA2-49E6-A26F-81661C6EE1C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68F59AA-915A-C432-24E8-61D27B43A0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4F071C8-6004-35B9-6536-213A9A97666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1388091-6A5F-4183-99B2-9FCF89629DE0}" type="datetimeFigureOut">
              <a:rPr lang="pl-PL"/>
              <a:pPr>
                <a:defRPr/>
              </a:pPr>
              <a:t>22.01.2024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32D8F8FA-F7E9-5DAA-D610-195622E60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4B0093BA-99F0-ACD4-BA44-C18324AFF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279B6EB-E129-D614-255F-18D24F1342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9F872E1-2024-468E-A63D-8CAC25220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A94FBD55-71D7-4B0D-82A6-7CE25794C1D8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9BB03F8D-B222-2B9F-6339-10B3FF02A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85E4411C-E85A-8FB0-8A77-32F70F30D4FB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7000D5A9-DA98-0D7F-0877-1C4C3A98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85237991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6D1ABB7-79B1-BDC8-D698-10B212A2D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89020C2-7ACF-6FC6-E00B-34D81F027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CD3627F-331C-443F-A279-93E6EB8D6BB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36495698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002E776A-59EE-8732-D5AE-299E0306C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483CCA18-A87D-4326-6B65-8ED630D58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8867464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683BDCAE-3496-6193-7543-36DC104C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BDE44ED3-6BDC-B23A-BF1F-A62E97305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05A68F1-A931-485A-B550-795408851E0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86054101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F9E539DE-3AAA-F490-3897-7C110A13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B3DE25E0-DACA-5FF3-93E4-5DA304D5D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61A1D01C-96DD-4752-80A5-AF384307A1F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6002805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721B0104-033D-E786-6A87-B4C3BABB9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7195DAC8-E49A-DC4C-289A-CC60DE158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5BAC4E9-2C4D-432E-AA46-7EE6E5DE713D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93443558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22307327-FCD4-9316-9C3E-86B1DE093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30FC002C-729B-909D-F19E-A725CC71D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690F9E14-EB90-463A-93B1-EEC90321186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67283623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284BCEA8-262E-E7E6-02D2-ABC19AF6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9CEE4F4D-FED2-5E23-343E-CB3B2F107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DD1024B-760E-4DD4-AB16-8CEFC1EAFE0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33167040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D23EC184-8D68-344D-F98C-8C1C9D921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6E31440A-21B0-1133-5344-C3892C311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B34630A-E4BE-4CAC-A56A-CBBEB465CD7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71645265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FDF1579-D9D4-42D9-089A-875FDB61C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B8503BD-FAB8-2B40-3BE2-E6CB289EF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040100C-22C9-4B51-B7A3-D6663933331E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5218556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C2BF661C-5D69-71EA-1531-1903B3B37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BEA4C06B-7AD0-12F3-B8C9-A6D5737E9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E3E074DB-E482-3B8B-891F-A777DE436DF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78603" y="115888"/>
            <a:ext cx="7615238" cy="2881064"/>
          </a:xfrm>
        </p:spPr>
        <p:txBody>
          <a:bodyPr/>
          <a:lstStyle/>
          <a:p>
            <a:r>
              <a:rPr lang="pl-PL" altLang="pl-PL" sz="4000" dirty="0"/>
              <a:t>Podstawa przetwarzania obrazów – projekt</a:t>
            </a:r>
          </a:p>
          <a:p>
            <a:br>
              <a:rPr lang="pl-PL" altLang="pl-PL" sz="4000" dirty="0"/>
            </a:br>
            <a:r>
              <a:rPr lang="pl-PL" altLang="pl-PL" sz="3600" dirty="0"/>
              <a:t>Temat: Puzzle </a:t>
            </a:r>
            <a:r>
              <a:rPr lang="pl-PL" altLang="pl-PL" sz="3600" dirty="0" err="1"/>
              <a:t>solver</a:t>
            </a:r>
            <a:r>
              <a:rPr lang="pl-PL" altLang="pl-PL" sz="3600" dirty="0"/>
              <a:t> – program rozpoznający i układający puzzle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76B1AE8-D957-97F9-F681-20010D49DAAA}"/>
              </a:ext>
            </a:extLst>
          </p:cNvPr>
          <p:cNvSpPr txBox="1"/>
          <p:nvPr/>
        </p:nvSpPr>
        <p:spPr>
          <a:xfrm>
            <a:off x="6028793" y="5733256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Filip Ferenc 263578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Oliwier Ciszek 263629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Filip Żmuda 263631</a:t>
            </a:r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ilości puzzli na poprawność działania programu</a:t>
            </a:r>
            <a:br>
              <a:rPr lang="pl-PL" altLang="pl-PL" dirty="0"/>
            </a:br>
            <a:r>
              <a:rPr lang="pl-PL" altLang="pl-PL" dirty="0"/>
              <a:t>                                                            Podział 6x6:</a:t>
            </a:r>
          </a:p>
          <a:p>
            <a:pPr marL="0" indent="0">
              <a:buNone/>
            </a:pP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r>
              <a:rPr lang="pl-PL" sz="2400" dirty="0"/>
              <a:t>Podział 6x6 jest wartością </a:t>
            </a:r>
            <a:br>
              <a:rPr lang="pl-PL" sz="2400" dirty="0"/>
            </a:br>
            <a:r>
              <a:rPr lang="pl-PL" sz="2400" dirty="0"/>
              <a:t>graniczną, powyżej której program przestaje działać</a:t>
            </a:r>
            <a:br>
              <a:rPr lang="pl-PL" sz="2400" dirty="0"/>
            </a:br>
            <a:r>
              <a:rPr lang="pl-PL" sz="2400" dirty="0"/>
              <a:t>poprawnie. Mniejsze podziały zawsze dają poprawny wynik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13" name="Obraz 12" descr="Obraz zawierający ubrania, Ludzka twarz, stroik, Akcesoria modowe&#10;&#10;Opis wygenerowany automatycznie">
            <a:extLst>
              <a:ext uri="{FF2B5EF4-FFF2-40B4-BE49-F238E27FC236}">
                <a16:creationId xmlns:a16="http://schemas.microsoft.com/office/drawing/2014/main" id="{49935CDD-4592-BB6D-3F95-F6EE84C1E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7" y="1556792"/>
            <a:ext cx="3735109" cy="3294084"/>
          </a:xfrm>
          <a:prstGeom prst="rect">
            <a:avLst/>
          </a:prstGeom>
        </p:spPr>
      </p:pic>
      <p:pic>
        <p:nvPicPr>
          <p:cNvPr id="15" name="Obraz 14" descr="Obraz zawierający Ludzka twarz, ubrania, Akcesoria modowe, zrzut ekranu&#10;&#10;Opis wygenerowany automatycznie">
            <a:extLst>
              <a:ext uri="{FF2B5EF4-FFF2-40B4-BE49-F238E27FC236}">
                <a16:creationId xmlns:a16="http://schemas.microsoft.com/office/drawing/2014/main" id="{9CD57650-D040-DEEC-1E80-DEE10B7B9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82" y="1844824"/>
            <a:ext cx="4082437" cy="360040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ilości puzzli na poprawność działania programu</a:t>
            </a:r>
            <a:br>
              <a:rPr lang="pl-PL" altLang="pl-PL" dirty="0"/>
            </a:br>
            <a:r>
              <a:rPr lang="pl-PL" altLang="pl-PL" dirty="0"/>
              <a:t>     Podział 8x8:</a:t>
            </a:r>
            <a:br>
              <a:rPr lang="pl-PL" altLang="pl-PL" dirty="0"/>
            </a:br>
            <a:br>
              <a:rPr lang="pl-PL" altLang="pl-PL" dirty="0"/>
            </a:br>
            <a:r>
              <a:rPr lang="pl-PL" altLang="pl-PL" dirty="0"/>
              <a:t>Choć zdecydowana</a:t>
            </a:r>
            <a:br>
              <a:rPr lang="pl-PL" altLang="pl-PL" dirty="0"/>
            </a:br>
            <a:r>
              <a:rPr lang="pl-PL" altLang="pl-PL" dirty="0"/>
              <a:t>większość obrazu</a:t>
            </a:r>
            <a:br>
              <a:rPr lang="pl-PL" altLang="pl-PL" dirty="0"/>
            </a:br>
            <a:r>
              <a:rPr lang="pl-PL" altLang="pl-PL" dirty="0"/>
              <a:t>została ułożona,</a:t>
            </a:r>
            <a:br>
              <a:rPr lang="pl-PL" altLang="pl-PL" dirty="0"/>
            </a:br>
            <a:r>
              <a:rPr lang="pl-PL" altLang="pl-PL" dirty="0"/>
              <a:t>program ma problem</a:t>
            </a:r>
            <a:br>
              <a:rPr lang="pl-PL" altLang="pl-PL" dirty="0"/>
            </a:br>
            <a:r>
              <a:rPr lang="pl-PL" altLang="pl-PL" dirty="0"/>
              <a:t>z odnalezieniem</a:t>
            </a:r>
            <a:br>
              <a:rPr lang="pl-PL" altLang="pl-PL" dirty="0"/>
            </a:br>
            <a:r>
              <a:rPr lang="pl-PL" altLang="pl-PL" dirty="0"/>
              <a:t>wszystkich właściwych</a:t>
            </a:r>
            <a:br>
              <a:rPr lang="pl-PL" altLang="pl-PL" dirty="0"/>
            </a:br>
            <a:r>
              <a:rPr lang="pl-PL" altLang="pl-PL" dirty="0"/>
              <a:t>pól.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zrzut ekranu, Ludzka twarz, Akcesoria modowe, kapelusz&#10;&#10;Opis wygenerowany automatycznie">
            <a:extLst>
              <a:ext uri="{FF2B5EF4-FFF2-40B4-BE49-F238E27FC236}">
                <a16:creationId xmlns:a16="http://schemas.microsoft.com/office/drawing/2014/main" id="{5FEB6D0B-5CB3-E689-1BBF-C8F748D9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84" y="1484784"/>
            <a:ext cx="4896544" cy="43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75233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szum Gaussa – 0.05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9" name="Obraz 8" descr="Obraz zawierający Ludzka twarz, stroik, ubrania, kapelusz&#10;&#10;Opis wygenerowany automatycznie">
            <a:extLst>
              <a:ext uri="{FF2B5EF4-FFF2-40B4-BE49-F238E27FC236}">
                <a16:creationId xmlns:a16="http://schemas.microsoft.com/office/drawing/2014/main" id="{65256CF3-DA99-2FA3-3DDA-179D16C56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988840"/>
            <a:ext cx="3960441" cy="3492810"/>
          </a:xfrm>
          <a:prstGeom prst="rect">
            <a:avLst/>
          </a:prstGeom>
        </p:spPr>
      </p:pic>
      <p:pic>
        <p:nvPicPr>
          <p:cNvPr id="11" name="Obraz 10" descr="Obraz zawierający Ludzka twarz, ubrania, kapelusz, Akcesoria modowe&#10;&#10;Opis wygenerowany automatycznie">
            <a:extLst>
              <a:ext uri="{FF2B5EF4-FFF2-40B4-BE49-F238E27FC236}">
                <a16:creationId xmlns:a16="http://schemas.microsoft.com/office/drawing/2014/main" id="{A0A45E10-869D-4AAD-F4C8-CC6E5D68A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31228"/>
            <a:ext cx="4114122" cy="36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0418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szum </a:t>
            </a:r>
            <a:r>
              <a:rPr lang="pl-PL" altLang="pl-PL" dirty="0" err="1"/>
              <a:t>Salt&amp;Pepper</a:t>
            </a:r>
            <a:r>
              <a:rPr lang="pl-PL" altLang="pl-PL" dirty="0"/>
              <a:t> – 0.05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6" name="Obraz 5" descr="Obraz zawierający ubrania, Ludzka twarz, stroik, kapelusz&#10;&#10;Opis wygenerowany automatycznie">
            <a:extLst>
              <a:ext uri="{FF2B5EF4-FFF2-40B4-BE49-F238E27FC236}">
                <a16:creationId xmlns:a16="http://schemas.microsoft.com/office/drawing/2014/main" id="{A463FB33-2D29-BD7D-3353-AA066E15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3" y="1988207"/>
            <a:ext cx="4328101" cy="3817057"/>
          </a:xfrm>
          <a:prstGeom prst="rect">
            <a:avLst/>
          </a:prstGeom>
        </p:spPr>
      </p:pic>
      <p:pic>
        <p:nvPicPr>
          <p:cNvPr id="8" name="Obraz 7" descr="Obraz zawierający Ludzka twarz, zrzut ekranu, kobieta, osoba&#10;&#10;Opis wygenerowany automatycznie">
            <a:extLst>
              <a:ext uri="{FF2B5EF4-FFF2-40B4-BE49-F238E27FC236}">
                <a16:creationId xmlns:a16="http://schemas.microsoft.com/office/drawing/2014/main" id="{F53ECFC4-7CE8-0E93-29CC-139F9C170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22" y="2708920"/>
            <a:ext cx="4328101" cy="38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7760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szum </a:t>
            </a:r>
            <a:r>
              <a:rPr lang="pl-PL" altLang="pl-PL" dirty="0" err="1"/>
              <a:t>speckle</a:t>
            </a:r>
            <a:r>
              <a:rPr lang="pl-PL" altLang="pl-PL" dirty="0"/>
              <a:t> – 0.009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ubrania, Ludzka twarz, stroik, kapelusz&#10;&#10;Opis wygenerowany automatycznie">
            <a:extLst>
              <a:ext uri="{FF2B5EF4-FFF2-40B4-BE49-F238E27FC236}">
                <a16:creationId xmlns:a16="http://schemas.microsoft.com/office/drawing/2014/main" id="{4DC0690E-C5A5-123C-CA33-E5BB791C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1" y="2024527"/>
            <a:ext cx="4331605" cy="3820148"/>
          </a:xfrm>
          <a:prstGeom prst="rect">
            <a:avLst/>
          </a:prstGeom>
        </p:spPr>
      </p:pic>
      <p:pic>
        <p:nvPicPr>
          <p:cNvPr id="7" name="Obraz 6" descr="Obraz zawierający Ludzka twarz, ubrania, stroik, Akcesoria modowe&#10;&#10;Opis wygenerowany automatycznie">
            <a:extLst>
              <a:ext uri="{FF2B5EF4-FFF2-40B4-BE49-F238E27FC236}">
                <a16:creationId xmlns:a16="http://schemas.microsoft.com/office/drawing/2014/main" id="{8643E6CD-9353-11AA-1D5F-D799D92FC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21" y="2924944"/>
            <a:ext cx="4241362" cy="37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94284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prześwietlenie (obraz +110)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Ludzka twarz, ubrania, Akcesoria modowe, zrzut ekranu&#10;&#10;Opis wygenerowany automatycznie">
            <a:extLst>
              <a:ext uri="{FF2B5EF4-FFF2-40B4-BE49-F238E27FC236}">
                <a16:creationId xmlns:a16="http://schemas.microsoft.com/office/drawing/2014/main" id="{9D94A62B-793D-30B7-7E15-3E943FEE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9" y="2060848"/>
            <a:ext cx="4205524" cy="3708953"/>
          </a:xfrm>
          <a:prstGeom prst="rect">
            <a:avLst/>
          </a:prstGeom>
        </p:spPr>
      </p:pic>
      <p:pic>
        <p:nvPicPr>
          <p:cNvPr id="7" name="Obraz 6" descr="Obraz zawierający Ludzka twarz, zrzut ekranu&#10;&#10;Opis wygenerowany automatycznie">
            <a:extLst>
              <a:ext uri="{FF2B5EF4-FFF2-40B4-BE49-F238E27FC236}">
                <a16:creationId xmlns:a16="http://schemas.microsoft.com/office/drawing/2014/main" id="{567F5F50-2B60-2C72-DB88-57402B3AF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95" y="2924944"/>
            <a:ext cx="4274779" cy="37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3852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przyciemnienie (obraz-75)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ubrania, stroik, Ludzka twarz, Akcesoria modowe&#10;&#10;Opis wygenerowany automatycznie">
            <a:extLst>
              <a:ext uri="{FF2B5EF4-FFF2-40B4-BE49-F238E27FC236}">
                <a16:creationId xmlns:a16="http://schemas.microsoft.com/office/drawing/2014/main" id="{7F9A557E-FAFB-8D16-005D-E1A371F6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3" y="2132856"/>
            <a:ext cx="3995793" cy="3523987"/>
          </a:xfrm>
          <a:prstGeom prst="rect">
            <a:avLst/>
          </a:prstGeom>
        </p:spPr>
      </p:pic>
      <p:pic>
        <p:nvPicPr>
          <p:cNvPr id="7" name="Obraz 6" descr="Obraz zawierający ubrania, stroik, Ludzka twarz, kapelusz&#10;&#10;Opis wygenerowany automatycznie">
            <a:extLst>
              <a:ext uri="{FF2B5EF4-FFF2-40B4-BE49-F238E27FC236}">
                <a16:creationId xmlns:a16="http://schemas.microsoft.com/office/drawing/2014/main" id="{AA931425-33B5-08A3-3D5F-CF78D60A3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30" y="2922525"/>
            <a:ext cx="4409749" cy="3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6313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Negatyw:</a:t>
            </a:r>
          </a:p>
          <a:p>
            <a:pPr marL="0" indent="0">
              <a:buNone/>
            </a:pPr>
            <a:endParaRPr lang="pl-PL" alt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zrzut ekranu, Kolor morski, woda, Jaskrawoniebieski&#10;&#10;Opis wygenerowany automatycznie">
            <a:extLst>
              <a:ext uri="{FF2B5EF4-FFF2-40B4-BE49-F238E27FC236}">
                <a16:creationId xmlns:a16="http://schemas.microsoft.com/office/drawing/2014/main" id="{B938D4FF-2C14-97A4-31A2-19DD72C2A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" y="2033362"/>
            <a:ext cx="4392488" cy="3655372"/>
          </a:xfrm>
          <a:prstGeom prst="rect">
            <a:avLst/>
          </a:prstGeom>
        </p:spPr>
      </p:pic>
      <p:pic>
        <p:nvPicPr>
          <p:cNvPr id="8" name="Obraz 7" descr="Obraz zawierający Ludzka twarz, zrzut ekranu, sztuka&#10;&#10;Opis wygenerowany automatycznie">
            <a:extLst>
              <a:ext uri="{FF2B5EF4-FFF2-40B4-BE49-F238E27FC236}">
                <a16:creationId xmlns:a16="http://schemas.microsoft.com/office/drawing/2014/main" id="{DCB438B0-10E7-F374-B03E-9FA3C5EEF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12" y="3022427"/>
            <a:ext cx="4392488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42060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ilości puzzli na poprawność działania programu</a:t>
            </a:r>
            <a:br>
              <a:rPr lang="pl-PL" altLang="pl-PL" dirty="0"/>
            </a:br>
            <a:r>
              <a:rPr lang="pl-PL" altLang="pl-PL" dirty="0"/>
              <a:t> Wartość graniczna: podział 4x4:</a:t>
            </a:r>
          </a:p>
          <a:p>
            <a:pPr marL="0" indent="0">
              <a:buNone/>
            </a:pP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endParaRPr lang="pl-PL" sz="240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kwadrat, Prostokąt, gra planszowa, Sporty halowe&#10;&#10;Opis wygenerowany automatycznie">
            <a:extLst>
              <a:ext uri="{FF2B5EF4-FFF2-40B4-BE49-F238E27FC236}">
                <a16:creationId xmlns:a16="http://schemas.microsoft.com/office/drawing/2014/main" id="{6381A2D7-84CF-3DE0-2BAD-D04475F28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832567"/>
            <a:ext cx="4802503" cy="3972697"/>
          </a:xfrm>
          <a:prstGeom prst="rect">
            <a:avLst/>
          </a:prstGeom>
        </p:spPr>
      </p:pic>
      <p:pic>
        <p:nvPicPr>
          <p:cNvPr id="7" name="Obraz 6" descr="Obraz zawierający kwadrat, Prostokąt, zrzut ekranu, szachy/kłos&#10;&#10;Opis wygenerowany automatycznie">
            <a:extLst>
              <a:ext uri="{FF2B5EF4-FFF2-40B4-BE49-F238E27FC236}">
                <a16:creationId xmlns:a16="http://schemas.microsoft.com/office/drawing/2014/main" id="{0C075D4C-34CD-048A-D341-F6054855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09" y="2924944"/>
            <a:ext cx="443949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0118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szum Gaussa – 0.05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5" name="Obraz 4" descr="Obraz zawierający kwadrat, szachy/kłos, wzór, Prostokąt&#10;&#10;Opis wygenerowany automatycznie">
            <a:extLst>
              <a:ext uri="{FF2B5EF4-FFF2-40B4-BE49-F238E27FC236}">
                <a16:creationId xmlns:a16="http://schemas.microsoft.com/office/drawing/2014/main" id="{CFD35BF3-B48D-F046-EB42-94ECE3592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060848"/>
            <a:ext cx="5400600" cy="47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24069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479672DE-1DE0-6E68-12EA-1AF4F60D9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980728"/>
            <a:ext cx="8262938" cy="5832822"/>
          </a:xfrm>
        </p:spPr>
        <p:txBody>
          <a:bodyPr/>
          <a:lstStyle/>
          <a:p>
            <a:r>
              <a:rPr lang="pl-PL" altLang="pl-PL" sz="2400" dirty="0"/>
              <a:t>Podział obrazu oryginalnego na mniejsze obrazy</a:t>
            </a:r>
          </a:p>
          <a:p>
            <a:r>
              <a:rPr lang="pl-PL" altLang="pl-PL" sz="2400" dirty="0"/>
              <a:t>Losowe rozmieszczenie obrazków</a:t>
            </a:r>
          </a:p>
          <a:p>
            <a:r>
              <a:rPr lang="pl-PL" altLang="pl-PL" sz="2400" dirty="0"/>
              <a:t>Wykorzystanie korelacji fazowej w celu znalezienia mniejszego obrazu w obrazie oryginalnym oraz zamiana miejsca </a:t>
            </a:r>
            <a:r>
              <a:rPr lang="pl-PL" altLang="pl-PL" sz="2400" dirty="0" err="1"/>
              <a:t>puzzla</a:t>
            </a:r>
            <a:endParaRPr lang="pl-PL" altLang="pl-PL" sz="2400" dirty="0"/>
          </a:p>
          <a:p>
            <a:r>
              <a:rPr lang="pl-PL" altLang="pl-PL" sz="2400" dirty="0"/>
              <a:t>Testy: </a:t>
            </a:r>
          </a:p>
          <a:p>
            <a:pPr lvl="1"/>
            <a:r>
              <a:rPr lang="pl-PL" altLang="pl-PL" dirty="0"/>
              <a:t>wpływ ilości puzzli na poprawność działania programu	</a:t>
            </a:r>
          </a:p>
          <a:p>
            <a:pPr lvl="1"/>
            <a:r>
              <a:rPr lang="pl-PL" altLang="pl-PL" dirty="0"/>
              <a:t>działanie programu w przypadku zaszumionych obrazów</a:t>
            </a:r>
          </a:p>
          <a:p>
            <a:pPr lvl="1"/>
            <a:r>
              <a:rPr lang="pl-PL" altLang="pl-PL" dirty="0"/>
              <a:t>działanie programu w przypadku odwróconych obrazów</a:t>
            </a:r>
          </a:p>
          <a:p>
            <a:pPr lvl="1"/>
            <a:r>
              <a:rPr lang="pl-PL" altLang="pl-PL" dirty="0"/>
              <a:t>próba ułożenia obrazu z powtarzającymi się wzorami (np. szachownica)</a:t>
            </a:r>
          </a:p>
          <a:p>
            <a:pPr lvl="1"/>
            <a:r>
              <a:rPr lang="pl-PL" altLang="pl-PL" dirty="0"/>
              <a:t>test na obrazie negatywnym</a:t>
            </a:r>
          </a:p>
          <a:p>
            <a:r>
              <a:rPr lang="pl-PL" altLang="pl-PL" sz="2400" dirty="0"/>
              <a:t>Interfejs użytkownika</a:t>
            </a:r>
          </a:p>
          <a:p>
            <a:r>
              <a:rPr lang="pl-PL" altLang="pl-PL" sz="2400" dirty="0"/>
              <a:t>Program układający puzzle na podstawie podobieństw krawędzi</a:t>
            </a:r>
          </a:p>
          <a:p>
            <a:pPr marL="457200" lvl="1" indent="0">
              <a:buNone/>
            </a:pPr>
            <a:endParaRPr lang="pl-PL" altLang="pl-PL" dirty="0"/>
          </a:p>
          <a:p>
            <a:pPr lvl="1"/>
            <a:endParaRPr lang="pl-PL" altLang="pl-PL" dirty="0"/>
          </a:p>
          <a:p>
            <a:pPr lvl="1"/>
            <a:endParaRPr lang="pl-PL" altLang="pl-PL" dirty="0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C1689EDC-E0A9-8856-6374-0276E231DED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116633"/>
            <a:ext cx="8285163" cy="792088"/>
          </a:xfrm>
        </p:spPr>
        <p:txBody>
          <a:bodyPr/>
          <a:lstStyle/>
          <a:p>
            <a:r>
              <a:rPr lang="pl-PL" altLang="pl-PL" sz="4000" b="1" dirty="0"/>
              <a:t>Plan projektu</a:t>
            </a:r>
          </a:p>
        </p:txBody>
      </p:sp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</a:t>
            </a:r>
            <a:r>
              <a:rPr lang="pl-PL" altLang="pl-PL" dirty="0" err="1"/>
              <a:t>Salt&amp;Pepper</a:t>
            </a:r>
            <a:r>
              <a:rPr lang="pl-PL" altLang="pl-PL" dirty="0"/>
              <a:t>– 0.05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6" name="Obraz 5" descr="Obraz zawierający kwadrat, wzór, Prostokąt, szachy/kłos&#10;&#10;Opis wygenerowany automatycznie">
            <a:extLst>
              <a:ext uri="{FF2B5EF4-FFF2-40B4-BE49-F238E27FC236}">
                <a16:creationId xmlns:a16="http://schemas.microsoft.com/office/drawing/2014/main" id="{394E839F-C49C-A81B-BDC1-70694FC0C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88621"/>
            <a:ext cx="5437738" cy="4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8437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1. </a:t>
            </a:r>
            <a:r>
              <a:rPr lang="pl-PL" altLang="pl-PL" dirty="0"/>
              <a:t>Wpływ szumów na poprawność działania programu:</a:t>
            </a:r>
          </a:p>
          <a:p>
            <a:pPr marL="0" indent="0">
              <a:buNone/>
            </a:pPr>
            <a:r>
              <a:rPr lang="pl-PL" altLang="pl-PL" dirty="0"/>
              <a:t>Wartości graniczne – szum </a:t>
            </a:r>
            <a:r>
              <a:rPr lang="pl-PL" altLang="pl-PL" dirty="0" err="1"/>
              <a:t>speckle</a:t>
            </a:r>
            <a:r>
              <a:rPr lang="pl-PL" altLang="pl-PL" dirty="0"/>
              <a:t> – 0.12 (dla Leny było to 0.009)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  <p:pic>
        <p:nvPicPr>
          <p:cNvPr id="6" name="Obraz 5" descr="Obraz zawierający wzór, kwadrat, Prostokąt, gra planszowa&#10;&#10;Opis wygenerowany automatycznie">
            <a:extLst>
              <a:ext uri="{FF2B5EF4-FFF2-40B4-BE49-F238E27FC236}">
                <a16:creationId xmlns:a16="http://schemas.microsoft.com/office/drawing/2014/main" id="{B930A23A-8299-4824-3149-FCAC6A76A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12" y="2106721"/>
            <a:ext cx="5336802" cy="47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9049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1BDBBEFE-AAED-A69E-6A26-AC65DB5A9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908720"/>
            <a:ext cx="8262476" cy="590465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Wszystkie wartości podane powyżej są wartościami granicznymi – przy mniejszych wartościach szumów program układa obraz bezbłędnie za każdym razem. Powyżej tych wartości w większości przypadków się myli.</a:t>
            </a:r>
          </a:p>
          <a:p>
            <a:pPr marL="0" indent="0">
              <a:buNone/>
            </a:pPr>
            <a:r>
              <a:rPr lang="pl-PL" altLang="pl-PL" dirty="0"/>
              <a:t>Wszystkie testy zostały przeprowadzone dla podziału 3x3, a pocięte elementy za każdym razem były obracane o losową wielokrotności 90</a:t>
            </a:r>
            <a:r>
              <a:rPr lang="pl-PL" b="0" i="0" dirty="0">
                <a:solidFill>
                  <a:srgbClr val="040C28"/>
                </a:solidFill>
                <a:effectLst/>
                <a:latin typeface="Google Sans"/>
              </a:rPr>
              <a:t>°.</a:t>
            </a:r>
            <a:endParaRPr lang="pl-PL" alt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A475EC-74E0-BE15-8CFF-D1C41387613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451" y="-3246"/>
            <a:ext cx="8284724" cy="864096"/>
          </a:xfrm>
        </p:spPr>
        <p:txBody>
          <a:bodyPr/>
          <a:lstStyle/>
          <a:p>
            <a:r>
              <a:rPr lang="pl-PL" sz="4000" b="1" dirty="0"/>
              <a:t>Testy</a:t>
            </a:r>
          </a:p>
        </p:txBody>
      </p:sp>
    </p:spTree>
    <p:extLst>
      <p:ext uri="{BB962C8B-B14F-4D97-AF65-F5344CB8AC3E}">
        <p14:creationId xmlns:p14="http://schemas.microsoft.com/office/powerpoint/2010/main" val="795132078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58C3E0F-90FE-F274-9DB2-583CEB4AA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9406" y="836613"/>
            <a:ext cx="6947010" cy="5901823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CA8D610-C4BE-1E63-ED06-0F6C82DBB46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575" y="44624"/>
            <a:ext cx="8284724" cy="792088"/>
          </a:xfrm>
        </p:spPr>
        <p:txBody>
          <a:bodyPr/>
          <a:lstStyle/>
          <a:p>
            <a:r>
              <a:rPr lang="pl-PL" sz="4000" b="1" dirty="0"/>
              <a:t>Interfejs użytkownika</a:t>
            </a:r>
          </a:p>
        </p:txBody>
      </p:sp>
    </p:spTree>
    <p:extLst>
      <p:ext uri="{BB962C8B-B14F-4D97-AF65-F5344CB8AC3E}">
        <p14:creationId xmlns:p14="http://schemas.microsoft.com/office/powerpoint/2010/main" val="2535579843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461FA1F-D694-3191-FE9E-FDBC6A79CA5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575" y="260648"/>
            <a:ext cx="8284724" cy="792088"/>
          </a:xfrm>
        </p:spPr>
        <p:txBody>
          <a:bodyPr/>
          <a:lstStyle/>
          <a:p>
            <a:r>
              <a:rPr lang="pl-PL" sz="3800" dirty="0"/>
              <a:t>Układanie puzzli nie znając oryginalnego obrazu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835522E9-3BF6-4036-8AB4-E6BDA2007B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sz="2400" dirty="0"/>
              <a:t>Zrobienie wyraźnego zdjęcia wszystkich puzzli.</a:t>
            </a:r>
          </a:p>
          <a:p>
            <a:pPr marL="514350" indent="-514350">
              <a:buAutoNum type="arabicPeriod"/>
            </a:pPr>
            <a:r>
              <a:rPr lang="pl-PL" sz="2400" dirty="0"/>
              <a:t>Ustalenie progu na podstawie którego obraz zostanie zamieniony na binarny (czarno biały).</a:t>
            </a:r>
          </a:p>
          <a:p>
            <a:pPr marL="514350" indent="-514350">
              <a:buAutoNum type="arabicPeriod"/>
            </a:pPr>
            <a:r>
              <a:rPr lang="pl-PL" sz="2400" dirty="0"/>
              <a:t>Znalezienie środka </a:t>
            </a:r>
            <a:r>
              <a:rPr lang="pl-PL" sz="2400" dirty="0" err="1"/>
              <a:t>puzzla</a:t>
            </a:r>
            <a:r>
              <a:rPr lang="pl-PL" sz="2400" dirty="0"/>
              <a:t>, przedstawienie </a:t>
            </a:r>
            <a:r>
              <a:rPr lang="pl-PL" sz="2400" dirty="0" err="1"/>
              <a:t>puzzla</a:t>
            </a:r>
            <a:r>
              <a:rPr lang="pl-PL" sz="2400" dirty="0"/>
              <a:t> w płaszczyźnie biegunowej i wyświetlenie współrzędnych biegunowych na wykresie.</a:t>
            </a:r>
          </a:p>
          <a:p>
            <a:pPr marL="514350" indent="-514350">
              <a:buAutoNum type="arabicPeriod"/>
            </a:pPr>
            <a:r>
              <a:rPr lang="pl-PL" sz="2400" dirty="0"/>
              <a:t>Znalezienie maksimów wykresu, które wskazują na rogi </a:t>
            </a:r>
            <a:r>
              <a:rPr lang="pl-PL" sz="2400" dirty="0" err="1"/>
              <a:t>puzzla</a:t>
            </a:r>
            <a:r>
              <a:rPr lang="pl-PL" sz="2400" dirty="0"/>
              <a:t> (dzięki temu łatwiej wyznaczyć krawędzie). </a:t>
            </a:r>
          </a:p>
          <a:p>
            <a:pPr marL="514350" indent="-514350">
              <a:buAutoNum type="arabicPeriod"/>
            </a:pPr>
            <a:r>
              <a:rPr lang="pl-PL" sz="2400" dirty="0"/>
              <a:t>Porównywanie dwóch krawędzi puzzli korelacją fazową.</a:t>
            </a:r>
          </a:p>
          <a:p>
            <a:pPr marL="514350" indent="-514350">
              <a:buAutoNum type="arabicPeriod"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Źródło: https://roy-zohar-40.medium.com/creating-an-automatic-jigsaw-puzzle-solver-part-1-35e8ea26259e</a:t>
            </a:r>
          </a:p>
          <a:p>
            <a:pPr marL="514350" indent="-514350">
              <a:buAutoNum type="arabicPeriod"/>
            </a:pPr>
            <a:endParaRPr lang="pl-PL" sz="2000" dirty="0"/>
          </a:p>
          <a:p>
            <a:pPr marL="514350" indent="-514350">
              <a:buAutoNum type="arabicPeriod"/>
            </a:pPr>
            <a:endParaRPr lang="pl-PL" sz="2000" dirty="0"/>
          </a:p>
          <a:p>
            <a:pPr marL="514350" indent="-514350">
              <a:buAutoNum type="arabicPeriod"/>
            </a:pPr>
            <a:endParaRPr lang="pl-PL" sz="2000" dirty="0"/>
          </a:p>
          <a:p>
            <a:pPr marL="514350" indent="-514350">
              <a:buAutoNum type="arabicPeriod"/>
            </a:pPr>
            <a:endParaRPr lang="pl-PL" sz="2000" dirty="0"/>
          </a:p>
          <a:p>
            <a:pPr marL="514350" indent="-514350">
              <a:buAutoNum type="arabicPeriod"/>
            </a:pPr>
            <a:endParaRPr lang="pl-PL" sz="2000" dirty="0"/>
          </a:p>
          <a:p>
            <a:pPr marL="514350" indent="-514350">
              <a:buAutoNum type="arabicPeriod"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514350" indent="-514350"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6693987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3237AD3-9DFE-CFA3-F8B4-CB99DB71EA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9051" y="260647"/>
            <a:ext cx="3542949" cy="2680937"/>
          </a:xfr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E8BF584-B6FD-2BAD-195A-07065134A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60647"/>
            <a:ext cx="3672408" cy="268093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88852C9A-694C-9FA2-442D-5589C1EF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58" y="3318849"/>
            <a:ext cx="2705334" cy="282726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9BE1681-3095-6F54-F45D-CCAC8B2E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44" y="3344809"/>
            <a:ext cx="3744416" cy="2767612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F8EF624-F266-403F-73E5-702BCAD15290}"/>
              </a:ext>
            </a:extLst>
          </p:cNvPr>
          <p:cNvSpPr txBox="1"/>
          <p:nvPr/>
        </p:nvSpPr>
        <p:spPr>
          <a:xfrm>
            <a:off x="685417" y="2916033"/>
            <a:ext cx="409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7 Obrazek oryginalny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403506C-C8B2-D1FB-B175-E5A24285114C}"/>
              </a:ext>
            </a:extLst>
          </p:cNvPr>
          <p:cNvSpPr txBox="1"/>
          <p:nvPr/>
        </p:nvSpPr>
        <p:spPr>
          <a:xfrm>
            <a:off x="4590256" y="2916033"/>
            <a:ext cx="44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8 Obrazek </a:t>
            </a:r>
            <a:r>
              <a:rPr lang="pl-PL" dirty="0" err="1"/>
              <a:t>grayscale</a:t>
            </a:r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3964F2A-5D32-0CF0-BC06-C9185D47F446}"/>
              </a:ext>
            </a:extLst>
          </p:cNvPr>
          <p:cNvSpPr txBox="1"/>
          <p:nvPr/>
        </p:nvSpPr>
        <p:spPr>
          <a:xfrm>
            <a:off x="1183984" y="618425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9 Puzzle po wycięciu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47CF6D1B-FE01-E41C-816A-C3D3894D60F4}"/>
              </a:ext>
            </a:extLst>
          </p:cNvPr>
          <p:cNvSpPr txBox="1"/>
          <p:nvPr/>
        </p:nvSpPr>
        <p:spPr>
          <a:xfrm>
            <a:off x="4863674" y="6098497"/>
            <a:ext cx="41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10 Detekcja krawędzi obrazka</a:t>
            </a:r>
          </a:p>
        </p:txBody>
      </p:sp>
    </p:spTree>
    <p:extLst>
      <p:ext uri="{BB962C8B-B14F-4D97-AF65-F5344CB8AC3E}">
        <p14:creationId xmlns:p14="http://schemas.microsoft.com/office/powerpoint/2010/main" val="2902242696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037BFB8-5C5D-DC8C-08CD-FF77FCDA16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6899" y="148477"/>
            <a:ext cx="6477561" cy="2423370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547F5811-3BA1-7E78-E357-FA42C526B9CD}"/>
              </a:ext>
            </a:extLst>
          </p:cNvPr>
          <p:cNvSpPr txBox="1"/>
          <p:nvPr/>
        </p:nvSpPr>
        <p:spPr>
          <a:xfrm>
            <a:off x="1610008" y="2571847"/>
            <a:ext cx="592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11 Puzzle od lewej: binarny, kolorowy, z znalezionymi krawędziami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A8672AD-A472-2D55-4211-F225495A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52" y="3612300"/>
            <a:ext cx="2628496" cy="2506003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584E603-986A-48FE-7399-CE6B48E7106C}"/>
              </a:ext>
            </a:extLst>
          </p:cNvPr>
          <p:cNvSpPr txBox="1"/>
          <p:nvPr/>
        </p:nvSpPr>
        <p:spPr>
          <a:xfrm>
            <a:off x="1763688" y="6141427"/>
            <a:ext cx="59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12 Dwa puzzle połączone ze sobą.</a:t>
            </a:r>
          </a:p>
        </p:txBody>
      </p:sp>
    </p:spTree>
    <p:extLst>
      <p:ext uri="{BB962C8B-B14F-4D97-AF65-F5344CB8AC3E}">
        <p14:creationId xmlns:p14="http://schemas.microsoft.com/office/powerpoint/2010/main" val="2035546509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 descr="Obraz zawierający zrzut ekranu&#10;&#10;Opis wygenerowany automatycznie">
            <a:extLst>
              <a:ext uri="{FF2B5EF4-FFF2-40B4-BE49-F238E27FC236}">
                <a16:creationId xmlns:a16="http://schemas.microsoft.com/office/drawing/2014/main" id="{09ADEB91-54F3-6DCE-1CA8-98120623B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0648"/>
            <a:ext cx="7882050" cy="5464888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3019591-E862-16B8-074A-CDF490846F92}"/>
              </a:ext>
            </a:extLst>
          </p:cNvPr>
          <p:cNvSpPr txBox="1"/>
          <p:nvPr/>
        </p:nvSpPr>
        <p:spPr>
          <a:xfrm>
            <a:off x="1806617" y="5772095"/>
            <a:ext cx="592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13 Działający algorytm.</a:t>
            </a:r>
          </a:p>
        </p:txBody>
      </p:sp>
    </p:spTree>
    <p:extLst>
      <p:ext uri="{BB962C8B-B14F-4D97-AF65-F5344CB8AC3E}">
        <p14:creationId xmlns:p14="http://schemas.microsoft.com/office/powerpoint/2010/main" val="990755215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34B93F7-1508-558F-E00A-FB524A43E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899" y="1124744"/>
            <a:ext cx="8262476" cy="568863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Implementacja: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D4A8A4-77F6-050B-54F0-DB9F5C52EC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575" y="44624"/>
            <a:ext cx="8284724" cy="1008112"/>
          </a:xfrm>
        </p:spPr>
        <p:txBody>
          <a:bodyPr/>
          <a:lstStyle/>
          <a:p>
            <a:r>
              <a:rPr lang="pl-PL" sz="4000" b="1" dirty="0"/>
              <a:t>1. Podział obrazu na mniejsze obrazy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48ABD6E-962D-3D92-3DF9-D40EADB6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755660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4932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2058D589-1288-CA6B-BD54-ED809DF964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624" y="332656"/>
            <a:ext cx="7295546" cy="252028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5A8304B0-3181-1A3F-8BDA-90D27A03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52936"/>
            <a:ext cx="7295546" cy="21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5492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mbol zastępczy zawartości 2" descr="Obraz zawierający Ludzka twarz, stroik, ubrania, kapelusz&#10;&#10;Opis wygenerowany automatycznie">
            <a:extLst>
              <a:ext uri="{FF2B5EF4-FFF2-40B4-BE49-F238E27FC236}">
                <a16:creationId xmlns:a16="http://schemas.microsoft.com/office/drawing/2014/main" id="{85343E52-3B53-83B3-A890-70607243F4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2" y="990464"/>
            <a:ext cx="4032250" cy="3024187"/>
          </a:xfrm>
        </p:spPr>
      </p:pic>
      <p:pic>
        <p:nvPicPr>
          <p:cNvPr id="6" name="Symbol zastępczy zawartości 5" descr="Obraz zawierający wzór, kwadrat, Prostokąt, design&#10;&#10;Opis wygenerowany automatycznie">
            <a:extLst>
              <a:ext uri="{FF2B5EF4-FFF2-40B4-BE49-F238E27FC236}">
                <a16:creationId xmlns:a16="http://schemas.microsoft.com/office/drawing/2014/main" id="{9C88E78D-0FDD-176D-B9EF-2904CFB753B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3" y="981075"/>
            <a:ext cx="4057650" cy="3043238"/>
          </a:xfrm>
        </p:spPr>
      </p:pic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BF594E73-2849-D31C-6FBB-BCD5958305F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1" y="115887"/>
            <a:ext cx="8208838" cy="864841"/>
          </a:xfrm>
        </p:spPr>
        <p:txBody>
          <a:bodyPr/>
          <a:lstStyle/>
          <a:p>
            <a:r>
              <a:rPr lang="pl-PL" altLang="pl-PL" sz="3500" b="1" dirty="0"/>
              <a:t>Wynik wywołania kodu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C405048-09BF-4028-0290-7E03BAF43819}"/>
              </a:ext>
            </a:extLst>
          </p:cNvPr>
          <p:cNvSpPr txBox="1"/>
          <p:nvPr/>
        </p:nvSpPr>
        <p:spPr>
          <a:xfrm>
            <a:off x="1547342" y="402438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Rys. 1 Obraz oryginalny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59C3D5E-0D67-8A94-AA5D-086A45271745}"/>
              </a:ext>
            </a:extLst>
          </p:cNvPr>
          <p:cNvSpPr txBox="1"/>
          <p:nvPr/>
        </p:nvSpPr>
        <p:spPr>
          <a:xfrm>
            <a:off x="4736592" y="3999620"/>
            <a:ext cx="449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2 Obraz podzielony na mniejsze obrazki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08B1D25-D970-3E1A-DF52-DC7A21C87D60}"/>
              </a:ext>
            </a:extLst>
          </p:cNvPr>
          <p:cNvSpPr txBox="1"/>
          <p:nvPr/>
        </p:nvSpPr>
        <p:spPr>
          <a:xfrm>
            <a:off x="899592" y="4961493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Obraz podzielony został na mniejsze obrazki. W następnym kroku obrazki zostaną losowe rozstawione. Aby później ułożyć je przy pomocy korelacji fazowej.</a:t>
            </a:r>
          </a:p>
        </p:txBody>
      </p:sp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FF40EA6-D26B-1EFA-1E33-4D176CCE9B2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575" y="26166"/>
            <a:ext cx="8284724" cy="864096"/>
          </a:xfrm>
        </p:spPr>
        <p:txBody>
          <a:bodyPr/>
          <a:lstStyle/>
          <a:p>
            <a:r>
              <a:rPr lang="pl-PL" sz="4000" b="1" dirty="0"/>
              <a:t>2. Losowe rozmieszczenie obrazków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574B42C-11A3-9553-7938-8D1C4F66DE30}"/>
              </a:ext>
            </a:extLst>
          </p:cNvPr>
          <p:cNvSpPr txBox="1"/>
          <p:nvPr/>
        </p:nvSpPr>
        <p:spPr>
          <a:xfrm>
            <a:off x="701824" y="764704"/>
            <a:ext cx="38701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800" dirty="0"/>
              <a:t>Implementacja: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B7BD585-CC35-FC9E-564C-D4A91111013B}"/>
              </a:ext>
            </a:extLst>
          </p:cNvPr>
          <p:cNvSpPr txBox="1"/>
          <p:nvPr/>
        </p:nvSpPr>
        <p:spPr>
          <a:xfrm>
            <a:off x="755574" y="3573548"/>
            <a:ext cx="7200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/>
              <a:t>Ponadto aby wyświetlić jeden z obrazków: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A2FD78D4-ACA0-ECC5-A734-7421A81D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341345"/>
            <a:ext cx="7416825" cy="1943107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1D7719DF-4780-874A-EBB2-846CF546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4" y="4029565"/>
            <a:ext cx="6881456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2347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3938BBC8-3EE5-50EF-EC8A-D665B2031D14}"/>
              </a:ext>
            </a:extLst>
          </p:cNvPr>
          <p:cNvSpPr txBox="1"/>
          <p:nvPr/>
        </p:nvSpPr>
        <p:spPr>
          <a:xfrm>
            <a:off x="755575" y="260648"/>
            <a:ext cx="828472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altLang="pl-PL" sz="3500" b="1" dirty="0"/>
              <a:t>Wynik wywołania kodu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5FD80FB-5B3B-5B0E-BF8E-32A8E5BE6772}"/>
              </a:ext>
            </a:extLst>
          </p:cNvPr>
          <p:cNvSpPr txBox="1"/>
          <p:nvPr/>
        </p:nvSpPr>
        <p:spPr>
          <a:xfrm>
            <a:off x="521704" y="4004915"/>
            <a:ext cx="44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3 Obraz po losowym ułożeniu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1DEAED3-A226-FBAF-E112-6D5CF18D6B93}"/>
              </a:ext>
            </a:extLst>
          </p:cNvPr>
          <p:cNvSpPr txBox="1"/>
          <p:nvPr/>
        </p:nvSpPr>
        <p:spPr>
          <a:xfrm>
            <a:off x="4578084" y="3998560"/>
            <a:ext cx="44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4 Obrazek o indeksie (1,1)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D10C3BB-3D8F-326E-442B-15DECFD87D91}"/>
              </a:ext>
            </a:extLst>
          </p:cNvPr>
          <p:cNvSpPr txBox="1"/>
          <p:nvPr/>
        </p:nvSpPr>
        <p:spPr>
          <a:xfrm>
            <a:off x="899592" y="486916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Po tym jak obrazki zostały losowo położone, można przystąpić do układania puzzli. </a:t>
            </a:r>
          </a:p>
        </p:txBody>
      </p:sp>
      <p:pic>
        <p:nvPicPr>
          <p:cNvPr id="17" name="Symbol zastępczy zawartości 16" descr="Obraz zawierający wzór, kwadrat, Prostokąt, design&#10;&#10;Opis wygenerowany automatycznie">
            <a:extLst>
              <a:ext uri="{FF2B5EF4-FFF2-40B4-BE49-F238E27FC236}">
                <a16:creationId xmlns:a16="http://schemas.microsoft.com/office/drawing/2014/main" id="{2F337014-C26A-BEDC-1A30-B13E5C2468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69" y="974373"/>
            <a:ext cx="4032250" cy="3024187"/>
          </a:xfrm>
        </p:spPr>
      </p:pic>
      <p:pic>
        <p:nvPicPr>
          <p:cNvPr id="23" name="Symbol zastępczy zawartości 22" descr="Obraz zawierający zrzut ekranu, design&#10;&#10;Opis wygenerowany automatycznie">
            <a:extLst>
              <a:ext uri="{FF2B5EF4-FFF2-40B4-BE49-F238E27FC236}">
                <a16:creationId xmlns:a16="http://schemas.microsoft.com/office/drawing/2014/main" id="{EDC31576-D197-CED0-EC3C-BDB10B4DDEAE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1" y="1310123"/>
            <a:ext cx="3730377" cy="2662406"/>
          </a:xfrm>
        </p:spPr>
      </p:pic>
    </p:spTree>
    <p:extLst>
      <p:ext uri="{BB962C8B-B14F-4D97-AF65-F5344CB8AC3E}">
        <p14:creationId xmlns:p14="http://schemas.microsoft.com/office/powerpoint/2010/main" val="1351849700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4">
            <a:extLst>
              <a:ext uri="{FF2B5EF4-FFF2-40B4-BE49-F238E27FC236}">
                <a16:creationId xmlns:a16="http://schemas.microsoft.com/office/drawing/2014/main" id="{CE721CB9-9A03-0D15-DAFE-B16C0AC6A70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4231" y="46855"/>
            <a:ext cx="8285163" cy="863600"/>
          </a:xfrm>
        </p:spPr>
        <p:txBody>
          <a:bodyPr/>
          <a:lstStyle/>
          <a:p>
            <a:r>
              <a:rPr lang="pl-PL" sz="4000" b="1" dirty="0"/>
              <a:t>3. Układanie puzzli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92A16FB5-5417-88F1-62BD-C3C971F0A7D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755650" y="911225"/>
            <a:ext cx="8262938" cy="1557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800" dirty="0"/>
              <a:t>Implementacja:</a:t>
            </a:r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5B1CE2A3-B8CD-7667-CD2B-E3D88C6D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31" y="1412776"/>
            <a:ext cx="824285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26516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ymbol zastępczy zawartości 13" descr="Obraz zawierający ubrania, Ludzka twarz, stroik, Akcesoria modowe&#10;&#10;Opis wygenerowany automatycznie">
            <a:extLst>
              <a:ext uri="{FF2B5EF4-FFF2-40B4-BE49-F238E27FC236}">
                <a16:creationId xmlns:a16="http://schemas.microsoft.com/office/drawing/2014/main" id="{803B5255-7A5E-BAE7-AF48-F765DA4A1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49" y="991823"/>
            <a:ext cx="5033491" cy="4177308"/>
          </a:xfrm>
        </p:spPr>
      </p:pic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664AD020-9188-A419-11A9-61A5C925A649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27614" y="44624"/>
            <a:ext cx="8285163" cy="86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altLang="pl-PL" sz="3500" b="1" dirty="0"/>
              <a:t>Wynik wywołania kodu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CED2C233-874E-31F0-7B68-E84637F0F429}"/>
              </a:ext>
            </a:extLst>
          </p:cNvPr>
          <p:cNvSpPr txBox="1"/>
          <p:nvPr/>
        </p:nvSpPr>
        <p:spPr>
          <a:xfrm>
            <a:off x="786524" y="5674871"/>
            <a:ext cx="8167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Jak można zauważyć obraz został zrekonstruowany poprawnie. 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30AA859-8F43-2604-BC11-696A6AD3FEC1}"/>
              </a:ext>
            </a:extLst>
          </p:cNvPr>
          <p:cNvSpPr txBox="1"/>
          <p:nvPr/>
        </p:nvSpPr>
        <p:spPr>
          <a:xfrm>
            <a:off x="2566766" y="5144993"/>
            <a:ext cx="44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Rys. 5 Obrazek po zrekonstruowaniu</a:t>
            </a:r>
          </a:p>
        </p:txBody>
      </p:sp>
    </p:spTree>
    <p:extLst>
      <p:ext uri="{BB962C8B-B14F-4D97-AF65-F5344CB8AC3E}">
        <p14:creationId xmlns:p14="http://schemas.microsoft.com/office/powerpoint/2010/main" val="1425405215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308</TotalTime>
  <Words>666</Words>
  <Application>Microsoft Office PowerPoint</Application>
  <PresentationFormat>Pokaz na ekranie (4:3)</PresentationFormat>
  <Paragraphs>96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2" baseType="lpstr">
      <vt:lpstr>Arial</vt:lpstr>
      <vt:lpstr>Calibri</vt:lpstr>
      <vt:lpstr>Google Sans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Filip Ferenc</dc:creator>
  <cp:lastModifiedBy>Filip Ferenc</cp:lastModifiedBy>
  <cp:revision>3</cp:revision>
  <cp:lastPrinted>2017-02-27T13:04:48Z</cp:lastPrinted>
  <dcterms:created xsi:type="dcterms:W3CDTF">2024-01-19T08:35:41Z</dcterms:created>
  <dcterms:modified xsi:type="dcterms:W3CDTF">2024-01-22T22:40:56Z</dcterms:modified>
</cp:coreProperties>
</file>